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7" d="100"/>
          <a:sy n="117" d="100"/>
        </p:scale>
        <p:origin x="-146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399966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山梨大学麻酔科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松岡　徹</a:t>
            </a:r>
            <a:endParaRPr lang="en-US" altLang="ja-JP" sz="2400" dirty="0" smtClean="0"/>
          </a:p>
          <a:p>
            <a:r>
              <a:rPr kumimoji="1" lang="ja-JP" altLang="ja-JP" sz="2400" dirty="0" smtClean="0"/>
              <a:t>2</a:t>
            </a:r>
            <a:r>
              <a:rPr kumimoji="1" lang="en-US" altLang="ja-JP" sz="2400" dirty="0" smtClean="0"/>
              <a:t>015</a:t>
            </a:r>
            <a:r>
              <a:rPr kumimoji="1" lang="ja-JP" altLang="en-US" sz="2400" dirty="0" smtClean="0"/>
              <a:t>年 </a:t>
            </a:r>
            <a:r>
              <a:rPr kumimoji="1" lang="en-US" altLang="ja-JP" sz="2400" dirty="0" smtClean="0"/>
              <a:t>3</a:t>
            </a:r>
            <a:r>
              <a:rPr kumimoji="1" lang="ja-JP" altLang="en-US" sz="2400" dirty="0" smtClean="0"/>
              <a:t>月</a:t>
            </a:r>
            <a:r>
              <a:rPr kumimoji="1" lang="en-US" altLang="ja-JP" sz="2400" dirty="0" smtClean="0"/>
              <a:t> </a:t>
            </a:r>
            <a:r>
              <a:rPr lang="ja-JP" altLang="en-US" sz="2400" dirty="0" smtClean="0"/>
              <a:t>医局会</a:t>
            </a:r>
            <a:endParaRPr kumimoji="1" lang="ja-JP" altLang="en-US" sz="2400" dirty="0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571393" y="1006888"/>
            <a:ext cx="7772400" cy="755167"/>
          </a:xfrm>
        </p:spPr>
        <p:txBody>
          <a:bodyPr/>
          <a:lstStyle/>
          <a:p>
            <a:r>
              <a:rPr lang="ja-JP" altLang="en-US" dirty="0" smtClean="0"/>
              <a:t>学生教育について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スライド</a:t>
            </a:r>
            <a:r>
              <a:rPr lang="en-US" altLang="ja-JP" dirty="0" smtClean="0"/>
              <a:t>17</a:t>
            </a:r>
            <a:r>
              <a:rPr lang="ja-JP" altLang="en-US" dirty="0" smtClean="0"/>
              <a:t>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939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6038" y="234388"/>
            <a:ext cx="7924800" cy="554567"/>
          </a:xfrm>
        </p:spPr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FF00"/>
                </a:solidFill>
              </a:rPr>
              <a:t>総合試験の一例</a:t>
            </a:r>
            <a:r>
              <a:rPr kumimoji="1" lang="en-US" altLang="ja-JP" dirty="0" smtClean="0">
                <a:solidFill>
                  <a:srgbClr val="FFFF00"/>
                </a:solidFill>
              </a:rPr>
              <a:t>(3</a:t>
            </a:r>
            <a:r>
              <a:rPr kumimoji="1" lang="ja-JP" altLang="en-US" dirty="0" smtClean="0">
                <a:solidFill>
                  <a:srgbClr val="FFFF00"/>
                </a:solidFill>
              </a:rPr>
              <a:t>枚</a:t>
            </a:r>
            <a:r>
              <a:rPr kumimoji="1" lang="en-US" altLang="ja-JP" dirty="0" smtClean="0">
                <a:solidFill>
                  <a:srgbClr val="FFFF00"/>
                </a:solidFill>
              </a:rPr>
              <a:t>)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pic>
        <p:nvPicPr>
          <p:cNvPr id="6" name="コンテンツ プレースホルダー 5" descr="IMG_3343.JPG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013" t="1870" r="14425" b="-5282"/>
          <a:stretch/>
        </p:blipFill>
        <p:spPr>
          <a:xfrm rot="5400000">
            <a:off x="1378775" y="755255"/>
            <a:ext cx="6129824" cy="5342090"/>
          </a:xfrm>
        </p:spPr>
      </p:pic>
    </p:spTree>
    <p:extLst>
      <p:ext uri="{BB962C8B-B14F-4D97-AF65-F5344CB8AC3E}">
        <p14:creationId xmlns:p14="http://schemas.microsoft.com/office/powerpoint/2010/main" val="396581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 descr="IMG_3341.JPG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" t="8324" r="4393" b="5668"/>
          <a:stretch/>
        </p:blipFill>
        <p:spPr>
          <a:xfrm rot="5400000">
            <a:off x="1511661" y="864167"/>
            <a:ext cx="5929927" cy="5237138"/>
          </a:xfrm>
        </p:spPr>
      </p:pic>
    </p:spTree>
    <p:extLst>
      <p:ext uri="{BB962C8B-B14F-4D97-AF65-F5344CB8AC3E}">
        <p14:creationId xmlns:p14="http://schemas.microsoft.com/office/powerpoint/2010/main" val="12200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 descr="IMG_3353.JPG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7" t="2169" r="6164" b="7429"/>
          <a:stretch/>
        </p:blipFill>
        <p:spPr>
          <a:xfrm rot="5400000">
            <a:off x="1233951" y="983664"/>
            <a:ext cx="6314636" cy="5011614"/>
          </a:xfrm>
        </p:spPr>
      </p:pic>
    </p:spTree>
    <p:extLst>
      <p:ext uri="{BB962C8B-B14F-4D97-AF65-F5344CB8AC3E}">
        <p14:creationId xmlns:p14="http://schemas.microsoft.com/office/powerpoint/2010/main" val="391120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80439"/>
          </a:xfrm>
        </p:spPr>
        <p:txBody>
          <a:bodyPr/>
          <a:lstStyle/>
          <a:p>
            <a:pPr algn="ctr"/>
            <a:r>
              <a:rPr lang="ja-JP" altLang="en-US" dirty="0"/>
              <a:t>　</a:t>
            </a:r>
            <a:r>
              <a:rPr lang="ja-JP" altLang="en-US" dirty="0" smtClean="0">
                <a:solidFill>
                  <a:srgbClr val="FFFF00"/>
                </a:solidFill>
              </a:rPr>
              <a:t>総合試験の問題内容に関して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335643" y="1436077"/>
            <a:ext cx="8636000" cy="4487566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内科</a:t>
            </a:r>
            <a:r>
              <a:rPr lang="ja-JP" altLang="en-US" sz="2000" dirty="0"/>
              <a:t>系の総論、基礎医学（主に生理学）の知識・知恵を使う力が</a:t>
            </a:r>
            <a:r>
              <a:rPr lang="ja-JP" altLang="en-US" sz="2000" dirty="0" smtClean="0"/>
              <a:t>なけ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れば、到底</a:t>
            </a:r>
            <a:r>
              <a:rPr lang="ja-JP" altLang="en-US" sz="2000" dirty="0"/>
              <a:t>良い医療はできない</a:t>
            </a:r>
            <a:r>
              <a:rPr lang="ja-JP" altLang="en-US" sz="2000" dirty="0" smtClean="0"/>
              <a:t>。という考えに基づいて作成しています。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r>
              <a:rPr lang="ja-JP" altLang="en-US" sz="2000" dirty="0" smtClean="0"/>
              <a:t>学生</a:t>
            </a:r>
            <a:r>
              <a:rPr lang="ja-JP" altLang="en-US" sz="2000" dirty="0"/>
              <a:t>の答えを見て、問題は適宜修正と変更が行われています。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r>
              <a:rPr lang="en-US" altLang="ja-JP" sz="2000" dirty="0" smtClean="0"/>
              <a:t>6</a:t>
            </a:r>
            <a:r>
              <a:rPr lang="ja-JP" altLang="en-US" sz="2000" dirty="0"/>
              <a:t>年生には別に選択実習の総合試験として問題を作成する</a:t>
            </a:r>
            <a:r>
              <a:rPr lang="ja-JP" altLang="en-US" sz="2000" dirty="0" smtClean="0"/>
              <a:t>予定である。</a:t>
            </a: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246043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2285"/>
          </a:xfrm>
        </p:spPr>
        <p:txBody>
          <a:bodyPr/>
          <a:lstStyle/>
          <a:p>
            <a:pPr algn="ctr"/>
            <a:r>
              <a:rPr lang="ja-JP" altLang="en-US" dirty="0" smtClean="0">
                <a:solidFill>
                  <a:srgbClr val="FFFF00"/>
                </a:solidFill>
              </a:rPr>
              <a:t>なぜ教育に力を入れるようになったか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07463" y="1299308"/>
            <a:ext cx="8958384" cy="4415692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東京で沢山の病院等で救急医、病棟管理医、内科外来医として働きました。（老人ホームから厚生労働省での検診まで）</a:t>
            </a:r>
            <a:endParaRPr lang="en-US" altLang="ja-JP" sz="2000" dirty="0" smtClean="0"/>
          </a:p>
          <a:p>
            <a:endParaRPr lang="en-US" altLang="ja-JP" sz="2000" dirty="0"/>
          </a:p>
          <a:p>
            <a:r>
              <a:rPr lang="ja-JP" altLang="en-US" sz="2000" dirty="0" smtClean="0"/>
              <a:t>そこで見たのは、、あまりにもずさんな医療でした（特に病棟管理、救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急対応）。</a:t>
            </a:r>
            <a:endParaRPr lang="en-US" altLang="ja-JP" sz="2000" dirty="0" smtClean="0"/>
          </a:p>
          <a:p>
            <a:endParaRPr lang="en-US" altLang="ja-JP" sz="2000" dirty="0"/>
          </a:p>
          <a:p>
            <a:r>
              <a:rPr lang="ja-JP" altLang="en-US" sz="2000" dirty="0" smtClean="0"/>
              <a:t>当時、後期研修医１年目の俺でも「おかしい」と思う指示、その医師を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諦めて業務として淡々とこなす看護師さんたちはザラ。</a:t>
            </a:r>
          </a:p>
        </p:txBody>
      </p:sp>
    </p:spTree>
    <p:extLst>
      <p:ext uri="{BB962C8B-B14F-4D97-AF65-F5344CB8AC3E}">
        <p14:creationId xmlns:p14="http://schemas.microsoft.com/office/powerpoint/2010/main" val="170906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5671" y="274638"/>
            <a:ext cx="7924800" cy="741362"/>
          </a:xfrm>
        </p:spPr>
        <p:txBody>
          <a:bodyPr/>
          <a:lstStyle/>
          <a:p>
            <a:r>
              <a:rPr lang="ja-JP" altLang="en-US" dirty="0">
                <a:solidFill>
                  <a:srgbClr val="FFFF00"/>
                </a:solidFill>
              </a:rPr>
              <a:t>なぜ教育に力を入れるようになったか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254000" y="1600200"/>
            <a:ext cx="8599714" cy="4114800"/>
          </a:xfrm>
        </p:spPr>
        <p:txBody>
          <a:bodyPr/>
          <a:lstStyle/>
          <a:p>
            <a:pPr marL="0" indent="0">
              <a:buNone/>
            </a:pPr>
            <a:endParaRPr lang="en-US" altLang="ja-JP" dirty="0"/>
          </a:p>
          <a:p>
            <a:r>
              <a:rPr lang="ja-JP" altLang="en-US" sz="2000" dirty="0"/>
              <a:t>救急病院と謳いながら、患者さんの受入れ</a:t>
            </a:r>
            <a:r>
              <a:rPr lang="ja-JP" altLang="en-US" sz="2000" dirty="0" smtClean="0"/>
              <a:t>（なんとその</a:t>
            </a:r>
            <a:r>
              <a:rPr lang="ja-JP" altLang="en-US" sz="2000" dirty="0"/>
              <a:t>病院の従業員）を拒否した病院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→</a:t>
            </a:r>
            <a:r>
              <a:rPr lang="ja-JP" altLang="en-US" sz="2000" dirty="0"/>
              <a:t>怒りが収まらず</a:t>
            </a:r>
            <a:r>
              <a:rPr lang="ja-JP" altLang="en-US" sz="2000" dirty="0" smtClean="0"/>
              <a:t>、帝京大学の偉い</a:t>
            </a:r>
            <a:r>
              <a:rPr lang="ja-JP" altLang="en-US" sz="2000" dirty="0"/>
              <a:t>先生の許可を</a:t>
            </a:r>
            <a:r>
              <a:rPr lang="ja-JP" altLang="en-US" sz="2000" dirty="0" smtClean="0"/>
              <a:t>得て、直筆</a:t>
            </a:r>
            <a:r>
              <a:rPr lang="ja-JP" altLang="en-US" sz="2000" dirty="0"/>
              <a:t>で意見書をそこの病院長に送ったこと</a:t>
            </a:r>
            <a:r>
              <a:rPr lang="ja-JP" altLang="en-US" sz="2000" dirty="0" smtClean="0"/>
              <a:t>も。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 smtClean="0"/>
              <a:t>ずさんな医療をしていた医師</a:t>
            </a:r>
            <a:r>
              <a:rPr lang="ja-JP" altLang="en-US" sz="2000" dirty="0"/>
              <a:t>達に</a:t>
            </a:r>
            <a:r>
              <a:rPr lang="ja-JP" altLang="en-US" sz="2000" dirty="0" smtClean="0"/>
              <a:t>共通していたこと、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ja-JP" sz="2000" dirty="0"/>
              <a:t>　</a:t>
            </a:r>
            <a:r>
              <a:rPr lang="ja-JP" altLang="en-US" sz="2000" dirty="0" smtClean="0"/>
              <a:t>それは、、、「誰</a:t>
            </a:r>
            <a:r>
              <a:rPr lang="ja-JP" altLang="en-US" sz="2000" dirty="0"/>
              <a:t>でも気づくような</a:t>
            </a:r>
            <a:r>
              <a:rPr lang="ja-JP" altLang="en-US" sz="2000" dirty="0" smtClean="0"/>
              <a:t>基本の欠落」でした</a:t>
            </a:r>
            <a:r>
              <a:rPr lang="ja-JP" altLang="en-US" sz="2000" dirty="0"/>
              <a:t>。</a:t>
            </a:r>
            <a:endParaRPr lang="en-US" altLang="ja-JP" sz="20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821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7924800" cy="614362"/>
          </a:xfrm>
        </p:spPr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FF00"/>
                </a:solidFill>
              </a:rPr>
              <a:t>最後に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90501" y="1395045"/>
            <a:ext cx="8767884" cy="4818186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臨床は、医師の質</a:t>
            </a:r>
            <a:r>
              <a:rPr lang="ja-JP" altLang="en-US" sz="2000" dirty="0"/>
              <a:t>が高いと、患者さんとその</a:t>
            </a:r>
            <a:r>
              <a:rPr lang="ja-JP" altLang="en-US" sz="2000" dirty="0" smtClean="0"/>
              <a:t>家族だけでなく、チーム全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員を幸せにできる職場である。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 smtClean="0"/>
              <a:t>→</a:t>
            </a:r>
            <a:r>
              <a:rPr lang="ja-JP" altLang="en-US" sz="2000" dirty="0" smtClean="0"/>
              <a:t>的確な患者マネージメント、眠くても、きつくても気分に左右されない精神力で対応してくれる人間性、医療行為のスピード・手際の良さなど）。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r>
              <a:rPr lang="ja-JP" altLang="en-US" sz="2000" dirty="0" smtClean="0"/>
              <a:t>逆もまた真なり。多くの人を不幸な目に遭わせないように、学生のうち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から指導します。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r>
              <a:rPr lang="ja-JP" altLang="en-US" sz="2000" dirty="0" smtClean="0"/>
              <a:t>できる医師でなくていい、高学歴でなくていい。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ja-JP" sz="2000" dirty="0"/>
              <a:t>　</a:t>
            </a:r>
            <a:r>
              <a:rPr lang="ja-JP" altLang="en-US" sz="2000" dirty="0" smtClean="0"/>
              <a:t>医者って普通で十分だと思います。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140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68576"/>
          </a:xfrm>
        </p:spPr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FF00"/>
                </a:solidFill>
              </a:rPr>
              <a:t>終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36071" y="1600200"/>
            <a:ext cx="8899072" cy="4114800"/>
          </a:xfrm>
        </p:spPr>
        <p:txBody>
          <a:bodyPr/>
          <a:lstStyle/>
          <a:p>
            <a:r>
              <a:rPr kumimoji="1" lang="ja-JP" altLang="en-US" sz="2000" dirty="0" smtClean="0"/>
              <a:t>教育者は諸刃の剣を振っているようなもの。</a:t>
            </a:r>
            <a:endParaRPr kumimoji="1" lang="en-US" altLang="ja-JP" sz="2000" dirty="0" smtClean="0"/>
          </a:p>
          <a:p>
            <a:endParaRPr lang="en-US" altLang="ja-JP" sz="2000" dirty="0"/>
          </a:p>
          <a:p>
            <a:r>
              <a:rPr kumimoji="1" lang="ja-JP" altLang="en-US" sz="2000" dirty="0" smtClean="0"/>
              <a:t>行動が伴わないことが目立つと、マスコミのように叩かれ避難を浴びる。</a:t>
            </a:r>
            <a:endParaRPr kumimoji="1" lang="en-US" altLang="ja-JP" sz="2000" dirty="0" smtClean="0"/>
          </a:p>
          <a:p>
            <a:endParaRPr lang="en-US" altLang="ja-JP" sz="2000" dirty="0"/>
          </a:p>
          <a:p>
            <a:r>
              <a:rPr kumimoji="1" lang="ja-JP" altLang="en-US" sz="2000" dirty="0" smtClean="0"/>
              <a:t>明日は我が身、自分の成長を第一に、決して驕ることなくこれからも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lang="ja-JP" altLang="ja-JP" sz="2000" dirty="0"/>
              <a:t>　</a:t>
            </a:r>
            <a:r>
              <a:rPr kumimoji="1" lang="ja-JP" altLang="en-US" sz="2000" dirty="0" smtClean="0"/>
              <a:t>頑張ってみようと思います。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45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20809"/>
          </a:xfrm>
        </p:spPr>
        <p:txBody>
          <a:bodyPr/>
          <a:lstStyle/>
          <a:p>
            <a:pPr algn="ctr"/>
            <a:r>
              <a:rPr lang="ja-JP" altLang="en-US" dirty="0" smtClean="0">
                <a:solidFill>
                  <a:srgbClr val="FFFF00"/>
                </a:solidFill>
              </a:rPr>
              <a:t>教育方針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711460" cy="4114800"/>
          </a:xfrm>
        </p:spPr>
        <p:txBody>
          <a:bodyPr>
            <a:noAutofit/>
          </a:bodyPr>
          <a:lstStyle/>
          <a:p>
            <a:r>
              <a:rPr kumimoji="1" lang="ja-JP" altLang="en-US" sz="2000" dirty="0" smtClean="0"/>
              <a:t>「わかる」を大切に。自らモノ</a:t>
            </a:r>
            <a:r>
              <a:rPr lang="ja-JP" altLang="en-US" sz="2000" dirty="0" smtClean="0"/>
              <a:t>を考える力の養成。</a:t>
            </a:r>
            <a:endParaRPr lang="en-US" altLang="ja-JP" sz="2000" dirty="0" smtClean="0"/>
          </a:p>
          <a:p>
            <a:pPr marL="0" indent="0">
              <a:buNone/>
            </a:pPr>
            <a:endParaRPr kumimoji="1" lang="en-US" altLang="ja-JP" sz="2000" dirty="0"/>
          </a:p>
          <a:p>
            <a:r>
              <a:rPr lang="ja-JP" altLang="en-US" sz="2000" dirty="0" smtClean="0"/>
              <a:t>医学を面白い、と思ってもらえるような説明を心がけている。</a:t>
            </a:r>
            <a:endParaRPr lang="en-US" altLang="ja-JP" sz="2000" dirty="0" smtClean="0"/>
          </a:p>
          <a:p>
            <a:pPr marL="0" indent="0">
              <a:buNone/>
            </a:pPr>
            <a:endParaRPr kumimoji="1" lang="en-US" altLang="ja-JP" sz="2000" dirty="0" smtClean="0"/>
          </a:p>
          <a:p>
            <a:r>
              <a:rPr lang="ja-JP" altLang="en-US" sz="2000" dirty="0" smtClean="0"/>
              <a:t>その結果、視野が広がり、日々のモチベーションが高まる。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 smtClean="0"/>
              <a:t>→</a:t>
            </a:r>
            <a:r>
              <a:rPr lang="ja-JP" altLang="en-US" sz="2000" dirty="0" smtClean="0"/>
              <a:t>医学生、研修医で、志望科が決まっている人は特にモチベー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ションが高く教育効率が高いような気がする。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45198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17832"/>
          </a:xfrm>
        </p:spPr>
        <p:txBody>
          <a:bodyPr/>
          <a:lstStyle/>
          <a:p>
            <a:pPr algn="ctr"/>
            <a:r>
              <a:rPr lang="ja-JP" altLang="en-US" dirty="0" smtClean="0">
                <a:solidFill>
                  <a:srgbClr val="FFFF00"/>
                </a:solidFill>
              </a:rPr>
              <a:t>指導</a:t>
            </a:r>
            <a:r>
              <a:rPr kumimoji="1" lang="ja-JP" altLang="en-US" dirty="0" smtClean="0">
                <a:solidFill>
                  <a:srgbClr val="FFFF00"/>
                </a:solidFill>
              </a:rPr>
              <a:t>時の注意点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205932" y="1461666"/>
            <a:ext cx="8843681" cy="4114800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過度</a:t>
            </a:r>
            <a:r>
              <a:rPr lang="ja-JP" altLang="en-US" sz="2000" dirty="0"/>
              <a:t>な精神的プレッシャーを与えないように心がけている。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ja-JP" sz="2000" dirty="0"/>
              <a:t>　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→</a:t>
            </a:r>
            <a:r>
              <a:rPr lang="ja-JP" altLang="en-US" sz="2000" dirty="0" smtClean="0"/>
              <a:t>柔軟</a:t>
            </a:r>
            <a:r>
              <a:rPr lang="ja-JP" altLang="en-US" sz="2000" dirty="0"/>
              <a:t>な</a:t>
            </a:r>
            <a:r>
              <a:rPr lang="ja-JP" altLang="en-US" sz="2000" dirty="0" smtClean="0"/>
              <a:t>発想・疑問</a:t>
            </a:r>
            <a:r>
              <a:rPr lang="ja-JP" altLang="en-US" sz="2000" dirty="0"/>
              <a:t>を</a:t>
            </a:r>
            <a:r>
              <a:rPr lang="ja-JP" altLang="en-US" sz="2000" dirty="0" smtClean="0"/>
              <a:t>阻害し、自律性を潰しかねない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pPr>
              <a:buFont typeface="Arial"/>
              <a:buChar char="•"/>
            </a:pPr>
            <a:r>
              <a:rPr lang="ja-JP" altLang="en-US" sz="2000" dirty="0" smtClean="0"/>
              <a:t>当然「ダメなものはダメ」「信頼が最も大切」と、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ガイダンス時に念をおしている。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→</a:t>
            </a:r>
            <a:r>
              <a:rPr lang="ja-JP" altLang="en-US" sz="2000" dirty="0" smtClean="0"/>
              <a:t>現場で注意される機会が減り、余計なストレスかからない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407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71661"/>
            <a:ext cx="7924800" cy="720809"/>
          </a:xfrm>
        </p:spPr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FF00"/>
                </a:solidFill>
              </a:rPr>
              <a:t>教育の永遠のテーマ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226787" y="1327460"/>
            <a:ext cx="8829124" cy="5345045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「甘やかし」と「厳しさ」の境界</a:t>
            </a:r>
            <a:r>
              <a:rPr lang="ja-JP" altLang="en-US" sz="2000" dirty="0" smtClean="0"/>
              <a:t>線はどこにある。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→</a:t>
            </a:r>
            <a:r>
              <a:rPr lang="ja-JP" altLang="en-US" sz="2000" dirty="0" smtClean="0"/>
              <a:t>教育を受けた側に</a:t>
            </a:r>
            <a:r>
              <a:rPr kumimoji="1" lang="ja-JP" altLang="en-US" sz="2000" dirty="0" smtClean="0"/>
              <a:t>よって受け取り方が異なるため、一律に決められない。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kumimoji="1" lang="ja-JP" altLang="en-US" sz="2000" dirty="0" smtClean="0"/>
              <a:t>客観的に見ている</a:t>
            </a:r>
            <a:r>
              <a:rPr lang="en-US" altLang="ja-JP" sz="2000" dirty="0" smtClean="0"/>
              <a:t>Dr.</a:t>
            </a:r>
            <a:r>
              <a:rPr lang="ja-JP" altLang="en-US" sz="2000" dirty="0" smtClean="0"/>
              <a:t>も人によって指導の評価が異なる。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r>
              <a:rPr lang="ja-JP" altLang="en-US" sz="2000" dirty="0" smtClean="0"/>
              <a:t>指導者のキャラも要素の一つ、背伸びしても容易に悟られ、信頼は得られにくいであろう。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 smtClean="0"/>
              <a:t>→</a:t>
            </a:r>
            <a:r>
              <a:rPr lang="ja-JP" altLang="en-US" sz="2000" dirty="0" smtClean="0"/>
              <a:t>お互いを知る必要あり、それには多少の時間が居る。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r>
              <a:rPr lang="ja-JP" altLang="en-US" sz="2000" dirty="0" smtClean="0"/>
              <a:t>全体を指導したうち、</a:t>
            </a:r>
            <a:r>
              <a:rPr lang="en-US" altLang="ja-JP" sz="2000" dirty="0" smtClean="0"/>
              <a:t>70%</a:t>
            </a:r>
            <a:r>
              <a:rPr lang="ja-JP" altLang="en-US" sz="2000" dirty="0" smtClean="0"/>
              <a:t>が満足したら大成功と思う。</a:t>
            </a:r>
            <a:endParaRPr lang="en-US" altLang="ja-JP" sz="2000" dirty="0"/>
          </a:p>
          <a:p>
            <a:pPr marL="0" indent="0">
              <a:buNone/>
            </a:pP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387487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60219"/>
            <a:ext cx="7924800" cy="892438"/>
          </a:xfrm>
        </p:spPr>
        <p:txBody>
          <a:bodyPr/>
          <a:lstStyle/>
          <a:p>
            <a:pPr algn="ctr"/>
            <a:r>
              <a:rPr lang="ja-JP" altLang="en-US" dirty="0" smtClean="0">
                <a:solidFill>
                  <a:srgbClr val="FFFF00"/>
                </a:solidFill>
              </a:rPr>
              <a:t>指導者側の基本姿勢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403285" y="1302709"/>
            <a:ext cx="8406073" cy="51047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 smtClean="0"/>
              <a:t>①</a:t>
            </a:r>
            <a:r>
              <a:rPr lang="ja-JP" altLang="en-US" sz="2000" dirty="0" smtClean="0"/>
              <a:t>学生の存在を認める</a:t>
            </a:r>
            <a:endParaRPr lang="en-US" altLang="ja-JP" sz="2000" dirty="0" smtClean="0"/>
          </a:p>
          <a:p>
            <a:r>
              <a:rPr lang="ja-JP" altLang="en-US" sz="2000" dirty="0" smtClean="0"/>
              <a:t>彼らだって立派な成人。良く考えているし、常識ある人が多い。</a:t>
            </a:r>
            <a:endParaRPr lang="en-US" altLang="ja-JP" sz="2000" dirty="0" smtClean="0"/>
          </a:p>
          <a:p>
            <a:r>
              <a:rPr lang="ja-JP" altLang="en-US" sz="2000" dirty="0" smtClean="0"/>
              <a:t>認めている証、それは「名前で呼ぶこと」である。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②</a:t>
            </a:r>
            <a:r>
              <a:rPr lang="ja-JP" altLang="en-US" sz="2000" dirty="0" smtClean="0"/>
              <a:t>気分に左右されないところを見せる</a:t>
            </a:r>
            <a:endParaRPr lang="en-US" altLang="ja-JP" sz="2000" dirty="0" smtClean="0"/>
          </a:p>
          <a:p>
            <a:r>
              <a:rPr lang="ja-JP" altLang="en-US" sz="2000" dirty="0" smtClean="0"/>
              <a:t>目下の者にとって、目上の機嫌は大きな障害である。</a:t>
            </a:r>
            <a:endParaRPr lang="en-US" altLang="ja-JP" sz="2000" dirty="0"/>
          </a:p>
          <a:p>
            <a:r>
              <a:rPr lang="ja-JP" altLang="en-US" sz="2000" dirty="0" smtClean="0"/>
              <a:t>可能な限り、精神力を一定に保つ努力を続けなければならない。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③</a:t>
            </a:r>
            <a:r>
              <a:rPr lang="ja-JP" altLang="en-US" sz="2000" dirty="0" smtClean="0"/>
              <a:t>下にも謝る</a:t>
            </a:r>
            <a:endParaRPr lang="en-US" altLang="ja-JP" sz="2000" dirty="0" smtClean="0"/>
          </a:p>
          <a:p>
            <a:r>
              <a:rPr lang="ja-JP" altLang="en-US" sz="2000" dirty="0" smtClean="0"/>
              <a:t>当たり前のことだが、謝れない上級医は多い。認めるのは難しいことだが、学生だけでなく研修医にも心から謝れる教育者でありたい。</a:t>
            </a: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147018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6889" y="171629"/>
            <a:ext cx="7924800" cy="594948"/>
          </a:xfrm>
        </p:spPr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FF00"/>
                </a:solidFill>
              </a:rPr>
              <a:t>講義について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37289" y="982335"/>
            <a:ext cx="9109676" cy="5379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000" dirty="0" smtClean="0"/>
              <a:t>コンセプト</a:t>
            </a:r>
            <a:r>
              <a:rPr lang="en-US" altLang="ja-JP" sz="2000" dirty="0" smtClean="0"/>
              <a:t>①</a:t>
            </a:r>
          </a:p>
          <a:p>
            <a:r>
              <a:rPr lang="ja-JP" altLang="en-US" sz="2000" dirty="0" smtClean="0"/>
              <a:t>論文の事実や、ガイドラインは５年もすれば改定されてしまうこともしばしば。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 smtClean="0"/>
              <a:t>→</a:t>
            </a:r>
            <a:r>
              <a:rPr lang="ja-JP" altLang="en-US" sz="2000" dirty="0" smtClean="0"/>
              <a:t>いったいどれを、誰を、何を信じれば良いのか。学生の時とても迷った。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r>
              <a:rPr lang="ja-JP" altLang="en-US" sz="2000" dirty="0" smtClean="0"/>
              <a:t>それに対し、今後何百年も変わることがないであろう事実があった。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→</a:t>
            </a:r>
            <a:r>
              <a:rPr lang="ja-JP" altLang="en-US" sz="2000" dirty="0" smtClean="0"/>
              <a:t>それは人間の構造と機能。つまり基本と言われる基礎医学と総論。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 smtClean="0"/>
              <a:t>→</a:t>
            </a:r>
            <a:r>
              <a:rPr lang="ja-JP" altLang="en-US" sz="2000" dirty="0" smtClean="0"/>
              <a:t>いまわかっていることは</a:t>
            </a:r>
            <a:r>
              <a:rPr lang="en-US" altLang="ja-JP" sz="2000" dirty="0" smtClean="0"/>
              <a:t>35</a:t>
            </a:r>
            <a:r>
              <a:rPr lang="ja-JP" altLang="en-US" sz="2000" dirty="0" smtClean="0"/>
              <a:t>億年かけて進化・創造されたもの。それを後追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いしているのが医学であり生物学など。そういった視点から、改めて人間と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いう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生命体をみてみる。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335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1672" y="156709"/>
            <a:ext cx="7924800" cy="605291"/>
          </a:xfrm>
        </p:spPr>
        <p:txBody>
          <a:bodyPr/>
          <a:lstStyle/>
          <a:p>
            <a:pPr algn="ctr"/>
            <a:r>
              <a:rPr lang="ja-JP" altLang="en-US" dirty="0">
                <a:solidFill>
                  <a:srgbClr val="FFFF00"/>
                </a:solidFill>
              </a:rPr>
              <a:t>講義について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25849" y="1002241"/>
            <a:ext cx="8889444" cy="53296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000" dirty="0" smtClean="0"/>
              <a:t>コンセプト</a:t>
            </a:r>
            <a:r>
              <a:rPr lang="en-US" altLang="ja-JP" sz="2000" dirty="0" smtClean="0"/>
              <a:t>②</a:t>
            </a:r>
          </a:p>
          <a:p>
            <a:r>
              <a:rPr lang="ja-JP" altLang="en-US" sz="2000" dirty="0" smtClean="0"/>
              <a:t>「</a:t>
            </a:r>
            <a:r>
              <a:rPr lang="ja-JP" altLang="en-US" sz="2000" dirty="0"/>
              <a:t>臨床に必要で」「試験に使えて」さらに「わからないことにぶつかった時、</a:t>
            </a:r>
            <a:r>
              <a:rPr lang="ja-JP" altLang="en-US" sz="2000" dirty="0" smtClean="0"/>
              <a:t>考えて自分</a:t>
            </a:r>
            <a:r>
              <a:rPr lang="ja-JP" altLang="en-US" sz="2000" dirty="0"/>
              <a:t>なりの答えを導くに必要な知識・知恵」を根幹と</a:t>
            </a:r>
            <a:r>
              <a:rPr lang="ja-JP" altLang="en-US" sz="2000" dirty="0" smtClean="0"/>
              <a:t>して話をしています。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→</a:t>
            </a:r>
            <a:r>
              <a:rPr lang="ja-JP" altLang="en-US" sz="2000" dirty="0"/>
              <a:t>（臨床に必要な）基礎医学、内科総論の</a:t>
            </a:r>
            <a:r>
              <a:rPr lang="ja-JP" altLang="en-US" sz="2000" dirty="0" smtClean="0"/>
              <a:t>知識・知恵を使って患者</a:t>
            </a:r>
            <a:r>
              <a:rPr lang="ja-JP" altLang="en-US" sz="2000" dirty="0"/>
              <a:t>さん</a:t>
            </a:r>
            <a:r>
              <a:rPr lang="ja-JP" altLang="en-US" sz="2000" dirty="0" smtClean="0"/>
              <a:t>を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マネージメントする。基本と言われる原理</a:t>
            </a:r>
            <a:r>
              <a:rPr lang="ja-JP" altLang="en-US" sz="2000" dirty="0"/>
              <a:t>・原則に従って考えれば</a:t>
            </a:r>
            <a:r>
              <a:rPr lang="ja-JP" altLang="en-US" sz="2000" dirty="0" smtClean="0"/>
              <a:t>、本質から外れた</a:t>
            </a:r>
            <a:r>
              <a:rPr lang="ja-JP" altLang="en-US" sz="2000" dirty="0"/>
              <a:t>治療は</a:t>
            </a:r>
            <a:r>
              <a:rPr lang="ja-JP" altLang="en-US" sz="2000" dirty="0" smtClean="0"/>
              <a:t>しない。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点が線に、線が面に、面が立体になれるよう学生に講義していきます。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→</a:t>
            </a:r>
            <a:r>
              <a:rPr lang="ja-JP" altLang="en-US" sz="2000" dirty="0" smtClean="0"/>
              <a:t>テスト（１対１の線結び）に慣れてしまっている回路を、考える回路が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できるように導きます。</a:t>
            </a:r>
            <a:endParaRPr kumimoji="1"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25107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78019"/>
          </a:xfrm>
        </p:spPr>
        <p:txBody>
          <a:bodyPr/>
          <a:lstStyle/>
          <a:p>
            <a:pPr algn="ctr"/>
            <a:r>
              <a:rPr lang="ja-JP" altLang="en-US" dirty="0" smtClean="0">
                <a:solidFill>
                  <a:srgbClr val="FFFF00"/>
                </a:solidFill>
              </a:rPr>
              <a:t>新しく導入した要素</a:t>
            </a:r>
            <a:r>
              <a:rPr lang="en-US" altLang="ja-JP" dirty="0" smtClean="0">
                <a:solidFill>
                  <a:srgbClr val="FFFF00"/>
                </a:solidFill>
              </a:rPr>
              <a:t>①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48728" y="1359918"/>
            <a:ext cx="8832241" cy="4944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000" dirty="0" smtClean="0"/>
              <a:t>①</a:t>
            </a:r>
            <a:r>
              <a:rPr lang="ja-JP" altLang="en-US" sz="2000" dirty="0" smtClean="0"/>
              <a:t>気道・呼吸・循環の生理</a:t>
            </a:r>
            <a:endParaRPr lang="en-US" altLang="ja-JP" sz="2000" dirty="0" smtClean="0"/>
          </a:p>
          <a:p>
            <a:r>
              <a:rPr lang="ja-JP" altLang="en-US" sz="2000" dirty="0" smtClean="0"/>
              <a:t>酸素を有効に組織へ運ぶために、人類の祖先が</a:t>
            </a:r>
            <a:r>
              <a:rPr lang="en-US" altLang="ja-JP" sz="2000" dirty="0" smtClean="0"/>
              <a:t>35</a:t>
            </a:r>
            <a:r>
              <a:rPr lang="ja-JP" altLang="en-US" sz="2000" dirty="0" smtClean="0"/>
              <a:t>億年かけて作り上げた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きたシステムの一つ。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200" dirty="0"/>
          </a:p>
          <a:p>
            <a:r>
              <a:rPr lang="ja-JP" altLang="en-US" sz="2000" dirty="0" smtClean="0"/>
              <a:t>酸素は、貯蔵できないうえに消費が激しい。それゆえに希少価値が高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 smtClean="0"/>
              <a:t>まっているに過ぎない。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200" dirty="0"/>
          </a:p>
          <a:p>
            <a:r>
              <a:rPr lang="en-US" altLang="ja-JP" sz="2000" dirty="0" smtClean="0"/>
              <a:t>ATP</a:t>
            </a:r>
            <a:r>
              <a:rPr lang="ja-JP" altLang="en-US" sz="2000" dirty="0" smtClean="0"/>
              <a:t>産生の過程、電子伝達系で必要な酸素を組織に運ぶまでの流れを、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地球の誕生した</a:t>
            </a:r>
            <a:r>
              <a:rPr lang="en-US" altLang="ja-JP" sz="2000" dirty="0" smtClean="0"/>
              <a:t>45</a:t>
            </a:r>
            <a:r>
              <a:rPr lang="ja-JP" altLang="en-US" sz="2000" dirty="0" smtClean="0"/>
              <a:t>億年から生命の進化を含め「なぜ酸素を貯蔵するシス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テムが進化してこなかったのか」という切り口で講義は始まります。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653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83103"/>
            <a:ext cx="7924800" cy="869554"/>
          </a:xfrm>
        </p:spPr>
        <p:txBody>
          <a:bodyPr/>
          <a:lstStyle/>
          <a:p>
            <a:pPr algn="ctr"/>
            <a:r>
              <a:rPr lang="ja-JP" altLang="en-US" dirty="0">
                <a:solidFill>
                  <a:srgbClr val="FFFF00"/>
                </a:solidFill>
              </a:rPr>
              <a:t>新しく導入した</a:t>
            </a:r>
            <a:r>
              <a:rPr lang="ja-JP" altLang="en-US" dirty="0" smtClean="0">
                <a:solidFill>
                  <a:srgbClr val="FFFF00"/>
                </a:solidFill>
              </a:rPr>
              <a:t>要素</a:t>
            </a:r>
            <a:r>
              <a:rPr lang="en-US" altLang="ja-JP" dirty="0" smtClean="0">
                <a:solidFill>
                  <a:srgbClr val="FFFF00"/>
                </a:solidFill>
              </a:rPr>
              <a:t>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205933" y="1371361"/>
            <a:ext cx="8603426" cy="4933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000" dirty="0" smtClean="0"/>
              <a:t>②</a:t>
            </a:r>
            <a:r>
              <a:rPr lang="ja-JP" altLang="en-US" sz="2000" dirty="0" smtClean="0"/>
              <a:t>総合試験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 smtClean="0"/>
          </a:p>
          <a:p>
            <a:r>
              <a:rPr kumimoji="1" lang="ja-JP" altLang="en-US" sz="2000" dirty="0" smtClean="0"/>
              <a:t>松岡が独自に作成した</a:t>
            </a:r>
            <a:r>
              <a:rPr kumimoji="1" lang="en-US" altLang="ja-JP" sz="2000" dirty="0" smtClean="0"/>
              <a:t>1</a:t>
            </a:r>
            <a:r>
              <a:rPr kumimoji="1" lang="ja-JP" altLang="en-US" sz="2000" dirty="0" smtClean="0"/>
              <a:t>症例に対し、基礎医学、総論、疾患概念</a:t>
            </a:r>
            <a:r>
              <a:rPr lang="ja-JP" altLang="en-US" sz="2000" dirty="0" smtClean="0"/>
              <a:t>、言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葉の意味</a:t>
            </a:r>
            <a:r>
              <a:rPr kumimoji="1" lang="ja-JP" altLang="en-US" sz="2000" dirty="0" smtClean="0"/>
              <a:t>を</a:t>
            </a:r>
            <a:r>
              <a:rPr lang="ja-JP" altLang="en-US" sz="2000" dirty="0" smtClean="0"/>
              <a:t>中心に出題している。記述、論述問題</a:t>
            </a:r>
            <a:r>
              <a:rPr lang="en-US" altLang="ja-JP" sz="2000" dirty="0" smtClean="0"/>
              <a:t>70</a:t>
            </a:r>
            <a:r>
              <a:rPr lang="ja-JP" altLang="en-US" sz="2000" dirty="0" smtClean="0"/>
              <a:t>題、</a:t>
            </a:r>
            <a:r>
              <a:rPr lang="en-US" altLang="ja-JP" sz="2000" dirty="0" smtClean="0"/>
              <a:t>120</a:t>
            </a:r>
            <a:r>
              <a:rPr lang="ja-JP" altLang="en-US" sz="2000" dirty="0" smtClean="0"/>
              <a:t>分。</a:t>
            </a:r>
            <a:endParaRPr lang="en-US" altLang="ja-JP" sz="2000" dirty="0" smtClean="0"/>
          </a:p>
          <a:p>
            <a:pPr marL="0" indent="0">
              <a:buNone/>
            </a:pPr>
            <a:endParaRPr kumimoji="1" lang="en-US" altLang="ja-JP" sz="2000" dirty="0"/>
          </a:p>
          <a:p>
            <a:r>
              <a:rPr lang="ja-JP" altLang="en-US" sz="2000" dirty="0" smtClean="0"/>
              <a:t>「正解は求めない、自分はどう考えたか」を評価すると学生に伝えて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いる。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r>
              <a:rPr lang="ja-JP" altLang="en-US" sz="2000" dirty="0" smtClean="0"/>
              <a:t>答案は回収し、添削して返却している。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864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ライズン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ホライズン.thmx</Template>
  <TotalTime>214</TotalTime>
  <Words>1118</Words>
  <Application>Microsoft Office PowerPoint</Application>
  <PresentationFormat>画面に合わせる (4:3)</PresentationFormat>
  <Paragraphs>122</Paragraphs>
  <Slides>17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ホライズン</vt:lpstr>
      <vt:lpstr>学生教育について スライド17枚</vt:lpstr>
      <vt:lpstr>教育方針</vt:lpstr>
      <vt:lpstr>指導時の注意点</vt:lpstr>
      <vt:lpstr>教育の永遠のテーマ</vt:lpstr>
      <vt:lpstr>指導者側の基本姿勢</vt:lpstr>
      <vt:lpstr>講義について</vt:lpstr>
      <vt:lpstr>講義について</vt:lpstr>
      <vt:lpstr>新しく導入した要素①</vt:lpstr>
      <vt:lpstr>新しく導入した要素②</vt:lpstr>
      <vt:lpstr>総合試験の一例(3枚)</vt:lpstr>
      <vt:lpstr>PowerPoint プレゼンテーション</vt:lpstr>
      <vt:lpstr>PowerPoint プレゼンテーション</vt:lpstr>
      <vt:lpstr>　総合試験の問題内容に関して</vt:lpstr>
      <vt:lpstr>なぜ教育に力を入れるようになったか</vt:lpstr>
      <vt:lpstr>なぜ教育に力を入れるようになったか</vt:lpstr>
      <vt:lpstr>最後に</vt:lpstr>
      <vt:lpstr>終</vt:lpstr>
    </vt:vector>
  </TitlesOfParts>
  <Company>山梨大学　麻酔科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山梨大学　麻酔科 学生教育について</dc:title>
  <dc:creator>松岡 徹</dc:creator>
  <cp:lastModifiedBy>harokos</cp:lastModifiedBy>
  <cp:revision>112</cp:revision>
  <dcterms:created xsi:type="dcterms:W3CDTF">2015-03-11T06:10:18Z</dcterms:created>
  <dcterms:modified xsi:type="dcterms:W3CDTF">2015-03-12T00:57:54Z</dcterms:modified>
</cp:coreProperties>
</file>